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7" r:id="rId1"/>
  </p:sldMasterIdLst>
  <p:notesMasterIdLst>
    <p:notesMasterId r:id="rId27"/>
  </p:notesMasterIdLst>
  <p:handoutMasterIdLst>
    <p:handoutMasterId r:id="rId28"/>
  </p:handoutMasterIdLst>
  <p:sldIdLst>
    <p:sldId id="256" r:id="rId2"/>
    <p:sldId id="300" r:id="rId3"/>
    <p:sldId id="299" r:id="rId4"/>
    <p:sldId id="314" r:id="rId5"/>
    <p:sldId id="316" r:id="rId6"/>
    <p:sldId id="312" r:id="rId7"/>
    <p:sldId id="317" r:id="rId8"/>
    <p:sldId id="354" r:id="rId9"/>
    <p:sldId id="304" r:id="rId10"/>
    <p:sldId id="373" r:id="rId11"/>
    <p:sldId id="359" r:id="rId12"/>
    <p:sldId id="337" r:id="rId13"/>
    <p:sldId id="350" r:id="rId14"/>
    <p:sldId id="351" r:id="rId15"/>
    <p:sldId id="352" r:id="rId16"/>
    <p:sldId id="374" r:id="rId17"/>
    <p:sldId id="368" r:id="rId18"/>
    <p:sldId id="371" r:id="rId19"/>
    <p:sldId id="369" r:id="rId20"/>
    <p:sldId id="370" r:id="rId21"/>
    <p:sldId id="375" r:id="rId22"/>
    <p:sldId id="376" r:id="rId23"/>
    <p:sldId id="377" r:id="rId24"/>
    <p:sldId id="378" r:id="rId25"/>
    <p:sldId id="37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7700"/>
    <a:srgbClr val="B8BE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5E5E1D-930A-4A9D-9640-681EFDED359D}" v="16" dt="2025-08-25T13:39:02.24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98" autoAdjust="0"/>
    <p:restoredTop sz="92549" autoAdjust="0"/>
  </p:normalViewPr>
  <p:slideViewPr>
    <p:cSldViewPr snapToGrid="0">
      <p:cViewPr varScale="1">
        <p:scale>
          <a:sx n="58" d="100"/>
          <a:sy n="58" d="100"/>
        </p:scale>
        <p:origin x="1056" y="5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3226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2958856-781B-652D-8310-D696E549F0C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9933C6-5B63-D15B-A6FD-09BF4DE4DD3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F29671-DC11-4612-B380-1A9424D89DB5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7D2F58-54F3-11F0-E77E-B73F6B40C9B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DB9100-B4D5-E38B-2D55-C2CCB42DFC6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379524-D02A-4B17-B772-83CC7BC7C8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9530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723751-BB42-4C25-A708-6C59D94F1E1C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F6E37C-B680-4997-95D6-13EEC65FB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6547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F6E37C-B680-4997-95D6-13EEC65FB30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0718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EEA508-D120-1953-96D5-78B694D2C1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FC94D7-5ED6-3B77-EDA1-274588B162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B89EF9-FACB-4C5E-E3B6-4AB511B98A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B648EE-D05F-78C9-063D-AAB3C4E17C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F6E37C-B680-4997-95D6-13EEC65FB30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9780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9E26D3-D141-1174-5E88-F5B21E001C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14B4EE5-23A4-C46B-0EC8-8F6D301746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CD79C1-F009-0539-8E14-9A6AB98486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BB2750-7A87-62B6-45AD-F797591AE6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F6E37C-B680-4997-95D6-13EEC65FB30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0287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5B22E1-BA54-9184-F97C-C83CC065A9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86E651-362C-6D49-566F-5CC2E44E58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1ED4C7-1267-8EB8-DCF4-4623FDA26B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908875-7A48-F528-DE49-816C99718C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F6E37C-B680-4997-95D6-13EEC65FB30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732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F6E37C-B680-4997-95D6-13EEC65FB30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4176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3A3F42-F4BE-2B62-5F8C-6C923EE2AB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F70907-22EA-F985-29B3-4858842137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88E26C-C0A0-B409-3A19-13AD9374D9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802823-F16A-E76E-CA1F-962F2F797E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F6E37C-B680-4997-95D6-13EEC65FB30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4863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E8D173-1F8E-E7C0-AAA5-96066FC77B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06DB99-D736-50A1-E345-7915E6B94C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1AB3CD-50D8-B9B4-C468-11E91E2C1C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0277BE-5438-31B1-54D7-941FB82DD5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F6E37C-B680-4997-95D6-13EEC65FB30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0828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F6E37C-B680-4997-95D6-13EEC65FB30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9246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A00C21-B038-BCC3-D660-484D86976A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70AFC4-9DDC-B2CC-03A2-6D33C70505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73E425-119F-9319-B6FC-5F1785C999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1B46C0-EB79-5167-99EB-6B90FDC1EA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F6E37C-B680-4997-95D6-13EEC65FB30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5448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502C12-E0CD-CB2B-3499-321C0720B4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00D2C7-786D-00AC-9975-1C75EB8E73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819CAA-EC26-EDFC-E2D1-D3DA67F1F7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FAC1AB-F8D2-644D-9B2A-46386CAFA6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F6E37C-B680-4997-95D6-13EEC65FB30E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5594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3BE2DB-433E-853F-2C04-A6C1155EFD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6FD38D-7199-73E5-5B3A-D71B500E2C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5B1E28-8B7D-A239-4E72-44394BF999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3B97DE-B1C4-2329-8B7A-A97975A71A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F6E37C-B680-4997-95D6-13EEC65FB30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9190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2FDBEB-FD92-74E4-9503-0F58E77C5F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BF5BE5-7596-F248-7B7C-968EA9F0BF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E04DE0-FA02-C6F7-7870-A1FACB274E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A6541F-575B-EBF0-7754-0FA08FC2FF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F6E37C-B680-4997-95D6-13EEC65FB30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478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AD1A6F7-6270-4259-A975-765E63F364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"/>
            <a:ext cx="12191998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ED2C7B-BA20-80DC-B62D-59ADC0E9D3B4}"/>
              </a:ext>
            </a:extLst>
          </p:cNvPr>
          <p:cNvSpPr txBox="1"/>
          <p:nvPr/>
        </p:nvSpPr>
        <p:spPr>
          <a:xfrm>
            <a:off x="6159260" y="4071668"/>
            <a:ext cx="4278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Community Meeting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10B342-45C2-2EEC-4A3C-CCC84E901284}"/>
              </a:ext>
            </a:extLst>
          </p:cNvPr>
          <p:cNvSpPr txBox="1"/>
          <p:nvPr/>
        </p:nvSpPr>
        <p:spPr>
          <a:xfrm>
            <a:off x="9929090" y="5964364"/>
            <a:ext cx="2170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August 27, 2025</a:t>
            </a:r>
          </a:p>
        </p:txBody>
      </p:sp>
    </p:spTree>
    <p:extLst>
      <p:ext uri="{BB962C8B-B14F-4D97-AF65-F5344CB8AC3E}">
        <p14:creationId xmlns:p14="http://schemas.microsoft.com/office/powerpoint/2010/main" val="3982559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4553F-0C7D-4B56-9739-B7A402252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8B29FB-494E-4CC1-A0CA-95AEF6A1D4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13039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15403AB-EC8E-4BF4-91C1-6F122C34D1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24553F-0C7D-4B56-9739-B7A402252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6465" y="1093321"/>
            <a:ext cx="5398566" cy="80440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8B29FB-494E-4CC1-A0CA-95AEF6A1D4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6466" y="2041286"/>
            <a:ext cx="5398566" cy="4146089"/>
          </a:xfr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9F1737E-D848-2CEE-46F8-5B9A825CF887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79007" y="1093320"/>
            <a:ext cx="4916020" cy="5307479"/>
          </a:xfrm>
        </p:spPr>
        <p:txBody>
          <a:bodyPr/>
          <a:lstStyle>
            <a:lvl1pPr marL="0" indent="0">
              <a:buNone/>
              <a:defRPr/>
            </a:lvl1pPr>
            <a:lvl3pPr>
              <a:defRPr/>
            </a:lvl3pPr>
          </a:lstStyle>
          <a:p>
            <a:pPr lvl="0"/>
            <a:r>
              <a:rPr lang="en-US" dirty="0"/>
              <a:t>Image here </a:t>
            </a:r>
          </a:p>
        </p:txBody>
      </p:sp>
    </p:spTree>
    <p:extLst>
      <p:ext uri="{BB962C8B-B14F-4D97-AF65-F5344CB8AC3E}">
        <p14:creationId xmlns:p14="http://schemas.microsoft.com/office/powerpoint/2010/main" val="2566348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rectangular frame with a yellow border&#10;&#10;Description automatically generated">
            <a:extLst>
              <a:ext uri="{FF2B5EF4-FFF2-40B4-BE49-F238E27FC236}">
                <a16:creationId xmlns:a16="http://schemas.microsoft.com/office/drawing/2014/main" id="{49A2F173-7230-40AC-CAD3-06AD9299F6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CC5F4C-9800-415E-8360-9B551F1A4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70" y="1041562"/>
            <a:ext cx="10360059" cy="8044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965050-0981-46ED-BAF2-A5B8D41785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04972" y="1972274"/>
            <a:ext cx="10360059" cy="41460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4" name="Picture 3" descr="A white rectangular frame with a yellow border&#10;&#10;Description automatically generated">
            <a:extLst>
              <a:ext uri="{FF2B5EF4-FFF2-40B4-BE49-F238E27FC236}">
                <a16:creationId xmlns:a16="http://schemas.microsoft.com/office/drawing/2014/main" id="{D62B9FAE-312C-0B40-F9AB-95D6616038D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377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53848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341A9-DEDC-B654-0522-2C602D822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Downtown Segment (22</a:t>
            </a:r>
            <a:r>
              <a:rPr lang="en-US" sz="3600" b="1" baseline="30000" dirty="0"/>
              <a:t>nd</a:t>
            </a:r>
            <a:r>
              <a:rPr lang="en-US" sz="3600" b="1" dirty="0"/>
              <a:t> – 27</a:t>
            </a:r>
            <a:r>
              <a:rPr lang="en-US" sz="3600" b="1" baseline="30000" dirty="0"/>
              <a:t>th</a:t>
            </a:r>
            <a:r>
              <a:rPr lang="en-US" sz="3600" b="1" dirty="0"/>
              <a:t>)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EC78CB5-E4C8-87A9-8FA0-97C94938E329}"/>
              </a:ext>
            </a:extLst>
          </p:cNvPr>
          <p:cNvSpPr txBox="1">
            <a:spLocks/>
          </p:cNvSpPr>
          <p:nvPr/>
        </p:nvSpPr>
        <p:spPr>
          <a:xfrm>
            <a:off x="1306285" y="2091528"/>
            <a:ext cx="4632290" cy="35958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/>
              <a:t>Traffic Calming</a:t>
            </a:r>
          </a:p>
          <a:p>
            <a:r>
              <a:rPr lang="en-US" sz="3000" dirty="0"/>
              <a:t>Speed Reduction</a:t>
            </a:r>
          </a:p>
          <a:p>
            <a:r>
              <a:rPr lang="en-US" sz="3000" dirty="0"/>
              <a:t>Vehicle Capacity</a:t>
            </a:r>
          </a:p>
          <a:p>
            <a:r>
              <a:rPr lang="en-US" sz="3000" dirty="0"/>
              <a:t>Pedestrian Crossings</a:t>
            </a:r>
          </a:p>
          <a:p>
            <a:r>
              <a:rPr lang="en-US" sz="3000" dirty="0"/>
              <a:t>Traffic Analysis</a:t>
            </a:r>
          </a:p>
          <a:p>
            <a:r>
              <a:rPr lang="en-US" sz="3000" dirty="0"/>
              <a:t>Community Input </a:t>
            </a:r>
          </a:p>
        </p:txBody>
      </p:sp>
      <p:pic>
        <p:nvPicPr>
          <p:cNvPr id="9" name="Content Placeholder 5" descr="A group of people on bicycles on a sidewalk&#10;&#10;Description automatically generated">
            <a:extLst>
              <a:ext uri="{FF2B5EF4-FFF2-40B4-BE49-F238E27FC236}">
                <a16:creationId xmlns:a16="http://schemas.microsoft.com/office/drawing/2014/main" id="{9EF518DB-AB1D-6FEE-DF36-27858E7076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336" y="1976186"/>
            <a:ext cx="3154159" cy="4205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5864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DFE15A-EDA0-C8BE-6B65-88E07371F9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BA5EA5A-0D2D-91CF-C075-570B02AFA20A}"/>
              </a:ext>
            </a:extLst>
          </p:cNvPr>
          <p:cNvSpPr/>
          <p:nvPr/>
        </p:nvSpPr>
        <p:spPr>
          <a:xfrm>
            <a:off x="463639" y="1120462"/>
            <a:ext cx="1030310" cy="43788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9726DB2-1F75-C1C2-4BA8-A7F00259B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610" y="982790"/>
            <a:ext cx="5839865" cy="804401"/>
          </a:xfrm>
        </p:spPr>
        <p:txBody>
          <a:bodyPr>
            <a:normAutofit/>
          </a:bodyPr>
          <a:lstStyle/>
          <a:p>
            <a:r>
              <a:rPr lang="en-US" sz="3600" b="1" dirty="0"/>
              <a:t>Pedestrian Overpass</a:t>
            </a:r>
          </a:p>
        </p:txBody>
      </p:sp>
      <p:pic>
        <p:nvPicPr>
          <p:cNvPr id="2" name="Picture 1" descr="Diagram&#10;&#10;AI-generated content may be incorrect.">
            <a:extLst>
              <a:ext uri="{FF2B5EF4-FFF2-40B4-BE49-F238E27FC236}">
                <a16:creationId xmlns:a16="http://schemas.microsoft.com/office/drawing/2014/main" id="{D8205B2D-C07A-728E-954D-AFC4FC2B0D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10" y="2651824"/>
            <a:ext cx="4664173" cy="2913705"/>
          </a:xfrm>
          <a:prstGeom prst="rect">
            <a:avLst/>
          </a:prstGeom>
        </p:spPr>
      </p:pic>
      <p:pic>
        <p:nvPicPr>
          <p:cNvPr id="3" name="Picture 2" descr="Diagram&#10;&#10;AI-generated content may be incorrect.">
            <a:extLst>
              <a:ext uri="{FF2B5EF4-FFF2-40B4-BE49-F238E27FC236}">
                <a16:creationId xmlns:a16="http://schemas.microsoft.com/office/drawing/2014/main" id="{ACB845F7-469F-58BC-F33C-F4E46340FB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3923" y="2049864"/>
            <a:ext cx="6256085" cy="351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1884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D3CE6E-56DE-4A6F-6BFD-226C34B7C5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73CA5-8BD0-4015-7FFC-B2839ED61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70" y="1041562"/>
            <a:ext cx="10360059" cy="804401"/>
          </a:xfrm>
        </p:spPr>
        <p:txBody>
          <a:bodyPr anchor="ctr">
            <a:normAutofit/>
          </a:bodyPr>
          <a:lstStyle/>
          <a:p>
            <a:r>
              <a:rPr lang="en-US" sz="3600" b="1" dirty="0"/>
              <a:t>Pedestrian Plaza w/ Expressway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F9407B5-4C47-6EF1-5F98-B2E454243B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5521" y="2100105"/>
            <a:ext cx="11314072" cy="3908809"/>
          </a:xfrm>
        </p:spPr>
      </p:pic>
    </p:spTree>
    <p:extLst>
      <p:ext uri="{BB962C8B-B14F-4D97-AF65-F5344CB8AC3E}">
        <p14:creationId xmlns:p14="http://schemas.microsoft.com/office/powerpoint/2010/main" val="14289360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03E28C-54AF-F734-F0D5-B9927D369A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F601E-AE7F-0768-E1E5-296CB6A11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70" y="1041562"/>
            <a:ext cx="10360059" cy="804401"/>
          </a:xfrm>
        </p:spPr>
        <p:txBody>
          <a:bodyPr anchor="ctr">
            <a:normAutofit/>
          </a:bodyPr>
          <a:lstStyle/>
          <a:p>
            <a:r>
              <a:rPr lang="en-US" sz="3600" b="1" dirty="0"/>
              <a:t>Traffic Calming w/ Multi-Use Path &amp; Parking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B753FC6-4158-754E-06E1-943505FBF7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5986" y="2090057"/>
            <a:ext cx="11256799" cy="3888712"/>
          </a:xfrm>
        </p:spPr>
      </p:pic>
    </p:spTree>
    <p:extLst>
      <p:ext uri="{BB962C8B-B14F-4D97-AF65-F5344CB8AC3E}">
        <p14:creationId xmlns:p14="http://schemas.microsoft.com/office/powerpoint/2010/main" val="39194414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65DCA2-AF01-B7B1-7CE1-2F5B466AA1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CCB5F-00FD-1B9E-9365-E569EA2E6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70" y="1041562"/>
            <a:ext cx="10360059" cy="804401"/>
          </a:xfrm>
        </p:spPr>
        <p:txBody>
          <a:bodyPr anchor="ctr">
            <a:normAutofit/>
          </a:bodyPr>
          <a:lstStyle/>
          <a:p>
            <a:r>
              <a:rPr lang="en-US" sz="3600" b="1" dirty="0"/>
              <a:t>Traffic Calming w/ Bike Lane &amp; Parking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2EFCEED-FCF2-D04D-2184-33B260E4FA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0713" y="2130251"/>
            <a:ext cx="11214855" cy="3838469"/>
          </a:xfrm>
        </p:spPr>
      </p:pic>
    </p:spTree>
    <p:extLst>
      <p:ext uri="{BB962C8B-B14F-4D97-AF65-F5344CB8AC3E}">
        <p14:creationId xmlns:p14="http://schemas.microsoft.com/office/powerpoint/2010/main" val="18841039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B7F20B-EC6B-A8B7-FD09-1E5E2E8998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5FD42-024F-3103-E1F5-16A885052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70" y="1041562"/>
            <a:ext cx="10360059" cy="804401"/>
          </a:xfrm>
        </p:spPr>
        <p:txBody>
          <a:bodyPr anchor="ctr">
            <a:normAutofit/>
          </a:bodyPr>
          <a:lstStyle/>
          <a:p>
            <a:r>
              <a:rPr lang="en-US" sz="3600" b="1" dirty="0"/>
              <a:t>Boulevard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78593DE-3547-2E06-5442-6ABB1041C2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740" y="2100106"/>
            <a:ext cx="11338676" cy="3898760"/>
          </a:xfrm>
        </p:spPr>
      </p:pic>
    </p:spTree>
    <p:extLst>
      <p:ext uri="{BB962C8B-B14F-4D97-AF65-F5344CB8AC3E}">
        <p14:creationId xmlns:p14="http://schemas.microsoft.com/office/powerpoint/2010/main" val="42108215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3ABDE9-A4B5-003B-90B5-D3804AE869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BE6A8-223F-D5D1-E4AC-B34F3F68B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70" y="1041562"/>
            <a:ext cx="10360059" cy="804401"/>
          </a:xfrm>
        </p:spPr>
        <p:txBody>
          <a:bodyPr anchor="ctr">
            <a:normAutofit/>
          </a:bodyPr>
          <a:lstStyle/>
          <a:p>
            <a:r>
              <a:rPr lang="en-US" sz="3600" b="1" dirty="0"/>
              <a:t>Traffic Calming w/ Bike Lane &amp; Parking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9A04776-321E-569C-A96D-B373C40960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0713" y="2130251"/>
            <a:ext cx="11214855" cy="3838469"/>
          </a:xfrm>
        </p:spPr>
      </p:pic>
    </p:spTree>
    <p:extLst>
      <p:ext uri="{BB962C8B-B14F-4D97-AF65-F5344CB8AC3E}">
        <p14:creationId xmlns:p14="http://schemas.microsoft.com/office/powerpoint/2010/main" val="41161999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E4F816-215E-F6E0-7B12-39361F9BE1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3AADB12-5FBA-2AE9-AFD1-36896FF97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70" y="1041562"/>
            <a:ext cx="10360059" cy="804401"/>
          </a:xfrm>
        </p:spPr>
        <p:txBody>
          <a:bodyPr anchor="ctr">
            <a:normAutofit/>
          </a:bodyPr>
          <a:lstStyle/>
          <a:p>
            <a:r>
              <a:rPr lang="en-US" sz="3600" b="1" dirty="0"/>
              <a:t>Preferred Concept </a:t>
            </a:r>
          </a:p>
        </p:txBody>
      </p:sp>
      <p:pic>
        <p:nvPicPr>
          <p:cNvPr id="2" name="Picture 1" descr="A map of a city&#10;&#10;AI-generated content may be incorrect.">
            <a:extLst>
              <a:ext uri="{FF2B5EF4-FFF2-40B4-BE49-F238E27FC236}">
                <a16:creationId xmlns:a16="http://schemas.microsoft.com/office/drawing/2014/main" id="{0529FA16-55EA-FF0F-F156-E81F56CD23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175" r="-1" b="7450"/>
          <a:stretch>
            <a:fillRect/>
          </a:stretch>
        </p:blipFill>
        <p:spPr bwMode="auto">
          <a:xfrm>
            <a:off x="758159" y="1845963"/>
            <a:ext cx="10675679" cy="4272400"/>
          </a:xfrm>
          <a:prstGeom prst="rect">
            <a:avLst/>
          </a:prstGeom>
          <a:noFill/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00770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BC0D07-D0C3-7523-9C4C-6BEB6777C2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2FED3B9-7F82-562D-67D0-D1F3C4820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70" y="1041562"/>
            <a:ext cx="10360059" cy="804401"/>
          </a:xfrm>
        </p:spPr>
        <p:txBody>
          <a:bodyPr anchor="ctr">
            <a:normAutofit/>
          </a:bodyPr>
          <a:lstStyle/>
          <a:p>
            <a:r>
              <a:rPr lang="en-US" sz="3600" b="1" dirty="0"/>
              <a:t>Preferred Concept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BFDE1B-633C-8402-DED0-6F41526E24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99591" y="1972274"/>
            <a:ext cx="7370821" cy="414608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70047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27FC22-9466-A947-CCC9-F4507CE0D4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87173CB-3333-109F-734E-D3595A3B4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70" y="1041562"/>
            <a:ext cx="10360059" cy="804401"/>
          </a:xfrm>
        </p:spPr>
        <p:txBody>
          <a:bodyPr anchor="ctr">
            <a:normAutofit/>
          </a:bodyPr>
          <a:lstStyle/>
          <a:p>
            <a:r>
              <a:rPr lang="en-US" sz="3600" b="1" dirty="0"/>
              <a:t>Preferred Concept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E9A9B4-8A20-1B61-8EF1-8E251BE5B9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99591" y="1972274"/>
            <a:ext cx="7370821" cy="414608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39427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8B8CB-FB6C-6C01-A993-FAB400C0D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6464" y="1093321"/>
            <a:ext cx="5839865" cy="804401"/>
          </a:xfrm>
        </p:spPr>
        <p:txBody>
          <a:bodyPr>
            <a:normAutofit/>
          </a:bodyPr>
          <a:lstStyle/>
          <a:p>
            <a:r>
              <a:rPr lang="en-US" sz="3600" b="1" dirty="0"/>
              <a:t>Wall Avenue Vision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F36C7D1-AFCF-57C3-3CD7-C13C5C2541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Better connect Union Station to 25</a:t>
            </a:r>
            <a:r>
              <a:rPr lang="en-US" baseline="30000" dirty="0"/>
              <a:t>th</a:t>
            </a:r>
            <a:r>
              <a:rPr lang="en-US" dirty="0"/>
              <a:t> Street</a:t>
            </a:r>
          </a:p>
          <a:p>
            <a:r>
              <a:rPr lang="en-US" dirty="0"/>
              <a:t>Serve as a multi-modal corridor</a:t>
            </a:r>
          </a:p>
          <a:p>
            <a:r>
              <a:rPr lang="en-US" dirty="0"/>
              <a:t>Reduce vehicular speeds through Downtown</a:t>
            </a:r>
          </a:p>
          <a:p>
            <a:r>
              <a:rPr lang="en-US" dirty="0"/>
              <a:t>Enhance the sense of pedestrian safety</a:t>
            </a:r>
          </a:p>
          <a:p>
            <a:r>
              <a:rPr lang="en-US" dirty="0"/>
              <a:t>Consistent character along Union Station Neighborhood and beyond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D4E52A-7BA4-DDC4-DC55-86B91D0FFB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" t="14085" r="1033" b="13990"/>
          <a:stretch/>
        </p:blipFill>
        <p:spPr>
          <a:xfrm>
            <a:off x="195020" y="1947238"/>
            <a:ext cx="5362197" cy="296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6768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8F0019-6D6E-006A-D6B2-327DD78B48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5771677-63BB-EB43-D24F-88F6B4E8E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70" y="1041562"/>
            <a:ext cx="10360059" cy="804401"/>
          </a:xfrm>
        </p:spPr>
        <p:txBody>
          <a:bodyPr anchor="ctr">
            <a:normAutofit/>
          </a:bodyPr>
          <a:lstStyle/>
          <a:p>
            <a:r>
              <a:rPr lang="en-US" sz="3600" b="1" dirty="0"/>
              <a:t>Preferred Concept </a:t>
            </a:r>
          </a:p>
        </p:txBody>
      </p:sp>
      <p:pic>
        <p:nvPicPr>
          <p:cNvPr id="2" name="Picture 1" descr="A picture containing highway&#10;&#10;AI-generated content may be incorrect.">
            <a:extLst>
              <a:ext uri="{FF2B5EF4-FFF2-40B4-BE49-F238E27FC236}">
                <a16:creationId xmlns:a16="http://schemas.microsoft.com/office/drawing/2014/main" id="{F230ABAF-D53F-E92A-FBE1-CC67C73C84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6653" y="1828378"/>
            <a:ext cx="7578694" cy="435774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34042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3E6422-5EF0-471C-24BA-DDAC2D2CBC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86DA7-EA58-6C76-E83A-290B08CA1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Northern &amp; Southern Segments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F6E44FA-578E-D71B-297F-E7506E89CA9B}"/>
              </a:ext>
            </a:extLst>
          </p:cNvPr>
          <p:cNvSpPr txBox="1">
            <a:spLocks/>
          </p:cNvSpPr>
          <p:nvPr/>
        </p:nvSpPr>
        <p:spPr>
          <a:xfrm>
            <a:off x="1306285" y="2091528"/>
            <a:ext cx="5406014" cy="42055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/>
              <a:t>Standard Improvements</a:t>
            </a:r>
          </a:p>
          <a:p>
            <a:r>
              <a:rPr lang="en-US" sz="3000" dirty="0"/>
              <a:t>Vehicle Capacity</a:t>
            </a:r>
          </a:p>
          <a:p>
            <a:r>
              <a:rPr lang="en-US" sz="3000" dirty="0"/>
              <a:t>Traffic Analysis</a:t>
            </a:r>
          </a:p>
          <a:p>
            <a:r>
              <a:rPr lang="en-US" sz="3000" dirty="0"/>
              <a:t>Available Right-Of-Way</a:t>
            </a:r>
          </a:p>
          <a:p>
            <a:r>
              <a:rPr lang="en-US" sz="3000" dirty="0"/>
              <a:t>Typical Cross-Sections</a:t>
            </a:r>
          </a:p>
          <a:p>
            <a:r>
              <a:rPr lang="en-US" sz="3000" dirty="0"/>
              <a:t>UDOT Standards</a:t>
            </a:r>
          </a:p>
          <a:p>
            <a:r>
              <a:rPr lang="en-US" sz="3000" dirty="0"/>
              <a:t>Areas of Need</a:t>
            </a:r>
          </a:p>
        </p:txBody>
      </p:sp>
      <p:pic>
        <p:nvPicPr>
          <p:cNvPr id="9" name="Content Placeholder 5" descr="A group of people on bicycles on a sidewalk&#10;&#10;Description automatically generated">
            <a:extLst>
              <a:ext uri="{FF2B5EF4-FFF2-40B4-BE49-F238E27FC236}">
                <a16:creationId xmlns:a16="http://schemas.microsoft.com/office/drawing/2014/main" id="{6CABA6DF-456D-795E-B026-8D1C7B0A8C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336" y="1976186"/>
            <a:ext cx="3154159" cy="4205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5501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864FCF-8870-D892-978B-7F8D1EDD6A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68C28-02BF-377D-8876-5352AB008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100’-105’ ROW Cross-Section</a:t>
            </a:r>
          </a:p>
        </p:txBody>
      </p:sp>
      <p:pic>
        <p:nvPicPr>
          <p:cNvPr id="3" name="Picture 2" descr="A row of cars on a road&#10;&#10;AI-generated content may be incorrect.">
            <a:extLst>
              <a:ext uri="{FF2B5EF4-FFF2-40B4-BE49-F238E27FC236}">
                <a16:creationId xmlns:a16="http://schemas.microsoft.com/office/drawing/2014/main" id="{B5522D7C-1DC3-BA94-5192-B8B73E648E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17" b="18190"/>
          <a:stretch>
            <a:fillRect/>
          </a:stretch>
        </p:blipFill>
        <p:spPr bwMode="auto">
          <a:xfrm>
            <a:off x="732997" y="2385377"/>
            <a:ext cx="10742221" cy="377886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980119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943E10-DEF5-815F-2116-EFBF5CB217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B114C-AADD-2053-596F-6AC0772AD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85’ ROW Cross-Section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A69176-3D4D-F0C7-3900-DD22D2EB4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275" y="2156284"/>
            <a:ext cx="11139449" cy="3949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4298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6FEF98-5044-87FD-B09F-4A3519BD0F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D3DAA-C95C-3BD0-9C53-B21CA0D57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Needs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2E7A700-5B6E-F162-39FA-44EBCD18F373}"/>
              </a:ext>
            </a:extLst>
          </p:cNvPr>
          <p:cNvSpPr txBox="1">
            <a:spLocks/>
          </p:cNvSpPr>
          <p:nvPr/>
        </p:nvSpPr>
        <p:spPr>
          <a:xfrm>
            <a:off x="1306285" y="2091528"/>
            <a:ext cx="5406014" cy="42055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/>
              <a:t>Sidewalks</a:t>
            </a:r>
          </a:p>
          <a:p>
            <a:r>
              <a:rPr lang="en-US" sz="3000" dirty="0"/>
              <a:t>Curb &amp; Gutter</a:t>
            </a:r>
          </a:p>
          <a:p>
            <a:r>
              <a:rPr lang="en-US" sz="3000" dirty="0"/>
              <a:t>ADA Pedestrian Ramps</a:t>
            </a:r>
          </a:p>
          <a:p>
            <a:r>
              <a:rPr lang="en-US" sz="3000" dirty="0"/>
              <a:t>Edge lines</a:t>
            </a:r>
          </a:p>
          <a:p>
            <a:r>
              <a:rPr lang="en-US" sz="3000" dirty="0"/>
              <a:t>Uniform Cross-Sections</a:t>
            </a:r>
          </a:p>
        </p:txBody>
      </p:sp>
      <p:pic>
        <p:nvPicPr>
          <p:cNvPr id="9" name="Content Placeholder 5" descr="A group of people on bicycles on a sidewalk&#10;&#10;Description automatically generated">
            <a:extLst>
              <a:ext uri="{FF2B5EF4-FFF2-40B4-BE49-F238E27FC236}">
                <a16:creationId xmlns:a16="http://schemas.microsoft.com/office/drawing/2014/main" id="{C4980BF5-7E3E-39FE-32E4-8A4FD4CB6D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336" y="1976186"/>
            <a:ext cx="3154159" cy="4205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9485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EB3F32-076C-624C-A3C9-7C8A9F4306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CEDA6-B9F8-9406-503C-559C7CCDF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10F7A1-1DCD-CABD-E26C-3D9BD4D2EC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6465" y="2041286"/>
            <a:ext cx="5829815" cy="4146089"/>
          </a:xfrm>
        </p:spPr>
        <p:txBody>
          <a:bodyPr/>
          <a:lstStyle/>
          <a:p>
            <a:r>
              <a:rPr lang="en-US" dirty="0"/>
              <a:t>Finalize Traffic Analysis</a:t>
            </a:r>
          </a:p>
          <a:p>
            <a:r>
              <a:rPr lang="en-US" dirty="0"/>
              <a:t>Implementation Plan</a:t>
            </a:r>
          </a:p>
          <a:p>
            <a:r>
              <a:rPr lang="en-US" dirty="0"/>
              <a:t>Draft Plan</a:t>
            </a:r>
          </a:p>
          <a:p>
            <a:r>
              <a:rPr lang="en-US" dirty="0"/>
              <a:t>UDOT Corridor Agreement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Content Placeholder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67181554-EB73-ECC5-58EE-37C6C1CCD86C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tretch>
            <a:fillRect/>
          </a:stretch>
        </p:blipFill>
        <p:spPr>
          <a:xfrm rot="19014336">
            <a:off x="124404" y="2827035"/>
            <a:ext cx="4872850" cy="1770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6041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411A1E4-3A1F-1B0B-EAA1-DBEEAA6084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496" y="1787191"/>
            <a:ext cx="11205007" cy="410269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C06B72C-755D-49E2-26BE-087E9F921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610" y="982790"/>
            <a:ext cx="5839865" cy="804401"/>
          </a:xfrm>
        </p:spPr>
        <p:txBody>
          <a:bodyPr>
            <a:normAutofit/>
          </a:bodyPr>
          <a:lstStyle/>
          <a:p>
            <a:r>
              <a:rPr lang="en-US" sz="3600" b="1" dirty="0"/>
              <a:t>Union Station Plan</a:t>
            </a:r>
          </a:p>
        </p:txBody>
      </p:sp>
    </p:spTree>
    <p:extLst>
      <p:ext uri="{BB962C8B-B14F-4D97-AF65-F5344CB8AC3E}">
        <p14:creationId xmlns:p14="http://schemas.microsoft.com/office/powerpoint/2010/main" val="18390488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95D411-E909-828E-C148-D3C7BD3153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ADEA498-9E60-AFDA-717A-B16E51BF4419}"/>
              </a:ext>
            </a:extLst>
          </p:cNvPr>
          <p:cNvSpPr/>
          <p:nvPr/>
        </p:nvSpPr>
        <p:spPr>
          <a:xfrm>
            <a:off x="463639" y="1120462"/>
            <a:ext cx="1030310" cy="43788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collage of people playing in a park&#10;&#10;AI-generated content may be incorrect.">
            <a:extLst>
              <a:ext uri="{FF2B5EF4-FFF2-40B4-BE49-F238E27FC236}">
                <a16:creationId xmlns:a16="http://schemas.microsoft.com/office/drawing/2014/main" id="{AE0C9781-FB19-DB7E-B8AB-75C5C1A81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7159" y="1837353"/>
            <a:ext cx="6679454" cy="40998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Diagram, engineering drawing&#10;&#10;AI-generated content may be incorrect.">
            <a:extLst>
              <a:ext uri="{FF2B5EF4-FFF2-40B4-BE49-F238E27FC236}">
                <a16:creationId xmlns:a16="http://schemas.microsoft.com/office/drawing/2014/main" id="{09D4E52A-7BA4-DDC4-DC55-86B91D0FFB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" t="14085" r="1033" b="13990"/>
          <a:stretch/>
        </p:blipFill>
        <p:spPr>
          <a:xfrm>
            <a:off x="705387" y="2875028"/>
            <a:ext cx="3615625" cy="19984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5C31EDD-0DDF-F0BF-EB65-8E3FAE35B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610" y="982790"/>
            <a:ext cx="5839865" cy="804401"/>
          </a:xfrm>
        </p:spPr>
        <p:txBody>
          <a:bodyPr>
            <a:normAutofit/>
          </a:bodyPr>
          <a:lstStyle/>
          <a:p>
            <a:r>
              <a:rPr lang="en-US" sz="3600" b="1" dirty="0"/>
              <a:t>Concept Ideas</a:t>
            </a:r>
          </a:p>
        </p:txBody>
      </p:sp>
    </p:spTree>
    <p:extLst>
      <p:ext uri="{BB962C8B-B14F-4D97-AF65-F5344CB8AC3E}">
        <p14:creationId xmlns:p14="http://schemas.microsoft.com/office/powerpoint/2010/main" val="38807936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C2A52F-7E61-7AF0-3D36-6B2AA574D3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39B8A53-D0A6-1383-7177-22482A70710D}"/>
              </a:ext>
            </a:extLst>
          </p:cNvPr>
          <p:cNvSpPr/>
          <p:nvPr/>
        </p:nvSpPr>
        <p:spPr>
          <a:xfrm>
            <a:off x="463639" y="1120462"/>
            <a:ext cx="1030310" cy="43788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692F8A2-56BB-5154-654A-BAEA4245B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610" y="982790"/>
            <a:ext cx="5839865" cy="804401"/>
          </a:xfrm>
        </p:spPr>
        <p:txBody>
          <a:bodyPr>
            <a:normAutofit/>
          </a:bodyPr>
          <a:lstStyle/>
          <a:p>
            <a:r>
              <a:rPr lang="en-US" sz="3600" b="1" dirty="0"/>
              <a:t>Concept Ideas</a:t>
            </a:r>
          </a:p>
        </p:txBody>
      </p:sp>
      <p:pic>
        <p:nvPicPr>
          <p:cNvPr id="2" name="Picture 1" descr="A picture containing mountain, city, town, highway&#10;&#10;AI-generated content may be incorrect.">
            <a:extLst>
              <a:ext uri="{FF2B5EF4-FFF2-40B4-BE49-F238E27FC236}">
                <a16:creationId xmlns:a16="http://schemas.microsoft.com/office/drawing/2014/main" id="{A12A33DD-8EC1-B9BF-EDFE-849798AB07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3888" y="1651928"/>
            <a:ext cx="7097173" cy="4698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929070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8B8CB-FB6C-6C01-A993-FAB400C0D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6464" y="1093321"/>
            <a:ext cx="5839865" cy="804401"/>
          </a:xfrm>
        </p:spPr>
        <p:txBody>
          <a:bodyPr>
            <a:normAutofit/>
          </a:bodyPr>
          <a:lstStyle/>
          <a:p>
            <a:r>
              <a:rPr lang="en-US" sz="3600" b="1" dirty="0"/>
              <a:t>Project Purpose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F36C7D1-AFCF-57C3-3CD7-C13C5C2541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Advance the vision through traffic analysis</a:t>
            </a:r>
          </a:p>
          <a:p>
            <a:r>
              <a:rPr lang="en-US" dirty="0"/>
              <a:t>Determine opportunities, limitations, and feasibility</a:t>
            </a:r>
          </a:p>
          <a:p>
            <a:r>
              <a:rPr lang="en-US" dirty="0"/>
              <a:t>Provide UDOT with technical foundation for future changes</a:t>
            </a:r>
          </a:p>
        </p:txBody>
      </p:sp>
      <p:pic>
        <p:nvPicPr>
          <p:cNvPr id="4" name="Picture 3" descr="A street corner with a building and a sign&#10;&#10;Description automatically generated with medium confidence">
            <a:extLst>
              <a:ext uri="{FF2B5EF4-FFF2-40B4-BE49-F238E27FC236}">
                <a16:creationId xmlns:a16="http://schemas.microsoft.com/office/drawing/2014/main" id="{3441020D-945E-3D43-43AB-4B31D25E93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73" y="1495521"/>
            <a:ext cx="5379217" cy="4034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0452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F97F46-1306-3FB2-4A40-BDBB7A5D0A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7FFF0-95AC-9760-ADCB-8C203C552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6464" y="1093321"/>
            <a:ext cx="5839865" cy="804401"/>
          </a:xfrm>
        </p:spPr>
        <p:txBody>
          <a:bodyPr>
            <a:normAutofit/>
          </a:bodyPr>
          <a:lstStyle/>
          <a:p>
            <a:r>
              <a:rPr lang="en-US" sz="3600" b="1" dirty="0"/>
              <a:t>Union Station Goals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5CD804E-6EB3-7BC0-3FB9-FF2F73A86A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Safe Crossings of Wall Ave</a:t>
            </a:r>
          </a:p>
          <a:p>
            <a:r>
              <a:rPr lang="en-US"/>
              <a:t>Multi-Modal </a:t>
            </a:r>
            <a:r>
              <a:rPr lang="en-US" dirty="0"/>
              <a:t>Transportation</a:t>
            </a:r>
          </a:p>
          <a:p>
            <a:r>
              <a:rPr lang="en-US" dirty="0"/>
              <a:t>Variety of Land Uses</a:t>
            </a:r>
          </a:p>
        </p:txBody>
      </p:sp>
      <p:pic>
        <p:nvPicPr>
          <p:cNvPr id="3" name="Picture 2" descr="A picture containing text, sky, outdoor, road&#10;&#10;AI-generated content may be incorrect.">
            <a:extLst>
              <a:ext uri="{FF2B5EF4-FFF2-40B4-BE49-F238E27FC236}">
                <a16:creationId xmlns:a16="http://schemas.microsoft.com/office/drawing/2014/main" id="{AD4FBD54-50FB-0C47-CFE3-40FAC0DBC9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19"/>
          <a:stretch>
            <a:fillRect/>
          </a:stretch>
        </p:blipFill>
        <p:spPr bwMode="auto">
          <a:xfrm>
            <a:off x="163005" y="2041286"/>
            <a:ext cx="5353419" cy="31637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732086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298FFB-CAEA-6DED-E93E-1A63A52FEE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2A277-5381-E7EC-6C93-41CF90BAF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6464" y="1093321"/>
            <a:ext cx="5839865" cy="804401"/>
          </a:xfrm>
        </p:spPr>
        <p:txBody>
          <a:bodyPr>
            <a:normAutofit/>
          </a:bodyPr>
          <a:lstStyle/>
          <a:p>
            <a:r>
              <a:rPr lang="en-US" sz="3600" b="1" dirty="0"/>
              <a:t>Study Area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9394001-670B-31C1-B0FC-34E530F537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Northern Segment</a:t>
            </a:r>
          </a:p>
          <a:p>
            <a:pPr lvl="1"/>
            <a:r>
              <a:rPr lang="en-US" dirty="0"/>
              <a:t>North of 22</a:t>
            </a:r>
            <a:r>
              <a:rPr lang="en-US" baseline="30000" dirty="0"/>
              <a:t>nd</a:t>
            </a:r>
            <a:r>
              <a:rPr lang="en-US" dirty="0"/>
              <a:t> Street</a:t>
            </a:r>
          </a:p>
          <a:p>
            <a:r>
              <a:rPr lang="en-US" dirty="0"/>
              <a:t>Downtown Segment </a:t>
            </a:r>
          </a:p>
          <a:p>
            <a:pPr lvl="1"/>
            <a:r>
              <a:rPr lang="en-US" dirty="0"/>
              <a:t>22</a:t>
            </a:r>
            <a:r>
              <a:rPr lang="en-US" baseline="30000" dirty="0"/>
              <a:t>nd</a:t>
            </a:r>
            <a:r>
              <a:rPr lang="en-US" dirty="0"/>
              <a:t> Street – 27</a:t>
            </a:r>
            <a:r>
              <a:rPr lang="en-US" baseline="30000" dirty="0"/>
              <a:t>th</a:t>
            </a:r>
            <a:r>
              <a:rPr lang="en-US" dirty="0"/>
              <a:t> Street</a:t>
            </a:r>
          </a:p>
          <a:p>
            <a:r>
              <a:rPr lang="en-US" dirty="0"/>
              <a:t>Southern Segment</a:t>
            </a:r>
          </a:p>
          <a:p>
            <a:pPr lvl="1"/>
            <a:r>
              <a:rPr lang="en-US" dirty="0"/>
              <a:t>South of 27</a:t>
            </a:r>
            <a:r>
              <a:rPr lang="en-US" baseline="30000" dirty="0"/>
              <a:t>th</a:t>
            </a:r>
            <a:r>
              <a:rPr lang="en-US" dirty="0"/>
              <a:t> Street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95B4F7-0687-267E-2F2A-ECCC823F2B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462" y="854109"/>
            <a:ext cx="4502784" cy="5908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1803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9AF35-A9CC-9548-6EDD-8168BA4A8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Existing Conditions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E5C631-00F7-9516-D189-6878D09784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4972" y="1972274"/>
            <a:ext cx="5113991" cy="4146089"/>
          </a:xfrm>
        </p:spPr>
        <p:txBody>
          <a:bodyPr/>
          <a:lstStyle/>
          <a:p>
            <a:r>
              <a:rPr lang="en-US" dirty="0"/>
              <a:t>Previous Plans &amp; Studies</a:t>
            </a:r>
          </a:p>
          <a:p>
            <a:r>
              <a:rPr lang="en-US" dirty="0"/>
              <a:t>Origin/Destination Data</a:t>
            </a:r>
          </a:p>
          <a:p>
            <a:r>
              <a:rPr lang="en-US" dirty="0"/>
              <a:t>Land Use</a:t>
            </a:r>
          </a:p>
          <a:p>
            <a:r>
              <a:rPr lang="en-US" dirty="0"/>
              <a:t>Traffic Analysis</a:t>
            </a:r>
          </a:p>
          <a:p>
            <a:r>
              <a:rPr lang="en-US" dirty="0"/>
              <a:t>Crash Analysis</a:t>
            </a:r>
          </a:p>
          <a:p>
            <a:r>
              <a:rPr lang="en-US" dirty="0"/>
              <a:t>Transit</a:t>
            </a:r>
          </a:p>
          <a:p>
            <a:r>
              <a:rPr lang="en-US" dirty="0"/>
              <a:t>Active Transportation</a:t>
            </a:r>
          </a:p>
          <a:p>
            <a:r>
              <a:rPr lang="en-US" dirty="0"/>
              <a:t>Parking</a:t>
            </a:r>
          </a:p>
        </p:txBody>
      </p:sp>
      <p:pic>
        <p:nvPicPr>
          <p:cNvPr id="5" name="Graphic 4" descr="Document with solid fill">
            <a:extLst>
              <a:ext uri="{FF2B5EF4-FFF2-40B4-BE49-F238E27FC236}">
                <a16:creationId xmlns:a16="http://schemas.microsoft.com/office/drawing/2014/main" id="{5328F612-84CB-64AE-FFFF-2A84CD70A0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35262" y="1655463"/>
            <a:ext cx="4478215" cy="447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117649"/>
      </p:ext>
    </p:extLst>
  </p:cSld>
  <p:clrMapOvr>
    <a:masterClrMapping/>
  </p:clrMapOvr>
</p:sld>
</file>

<file path=ppt/theme/theme1.xml><?xml version="1.0" encoding="utf-8"?>
<a:theme xmlns:a="http://schemas.openxmlformats.org/drawingml/2006/main" name="Wall Ave Ogden">
  <a:themeElements>
    <a:clrScheme name="Custom 15">
      <a:dk1>
        <a:srgbClr val="404041"/>
      </a:dk1>
      <a:lt1>
        <a:srgbClr val="42859E"/>
      </a:lt1>
      <a:dk2>
        <a:srgbClr val="005F7F"/>
      </a:dk2>
      <a:lt2>
        <a:srgbClr val="C0D5DD"/>
      </a:lt2>
      <a:accent1>
        <a:srgbClr val="42859E"/>
      </a:accent1>
      <a:accent2>
        <a:srgbClr val="404041"/>
      </a:accent2>
      <a:accent3>
        <a:srgbClr val="515240"/>
      </a:accent3>
      <a:accent4>
        <a:srgbClr val="77787B"/>
      </a:accent4>
      <a:accent5>
        <a:srgbClr val="C7C8CA"/>
      </a:accent5>
      <a:accent6>
        <a:srgbClr val="A20C33"/>
      </a:accent6>
      <a:hlink>
        <a:srgbClr val="005F7F"/>
      </a:hlink>
      <a:folHlink>
        <a:srgbClr val="42859E"/>
      </a:folHlink>
    </a:clrScheme>
    <a:fontScheme name="City of Sta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all Ave Ogden" id="{BF1D4FCE-CC35-4325-809D-800A3F1F75E7}" vid="{5C8F912E-AACC-42AD-94A6-DF1EEC24D6C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Wall Ave Ogden</Template>
  <TotalTime>0</TotalTime>
  <Words>244</Words>
  <Application>Microsoft Office PowerPoint</Application>
  <PresentationFormat>Widescreen</PresentationFormat>
  <Paragraphs>83</Paragraphs>
  <Slides>25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Aptos</vt:lpstr>
      <vt:lpstr>Arial</vt:lpstr>
      <vt:lpstr>Calibri</vt:lpstr>
      <vt:lpstr>Wall Ave Ogden</vt:lpstr>
      <vt:lpstr>PowerPoint Presentation</vt:lpstr>
      <vt:lpstr>Wall Avenue Vision</vt:lpstr>
      <vt:lpstr>Union Station Plan</vt:lpstr>
      <vt:lpstr>Concept Ideas</vt:lpstr>
      <vt:lpstr>Concept Ideas</vt:lpstr>
      <vt:lpstr>Project Purpose</vt:lpstr>
      <vt:lpstr>Union Station Goals</vt:lpstr>
      <vt:lpstr>Study Area</vt:lpstr>
      <vt:lpstr>Existing Conditions Review</vt:lpstr>
      <vt:lpstr>Downtown Segment (22nd – 27th)</vt:lpstr>
      <vt:lpstr>Pedestrian Overpass</vt:lpstr>
      <vt:lpstr>Pedestrian Plaza w/ Expressway</vt:lpstr>
      <vt:lpstr>Traffic Calming w/ Multi-Use Path &amp; Parking</vt:lpstr>
      <vt:lpstr>Traffic Calming w/ Bike Lane &amp; Parking</vt:lpstr>
      <vt:lpstr>Boulevard</vt:lpstr>
      <vt:lpstr>Traffic Calming w/ Bike Lane &amp; Parking</vt:lpstr>
      <vt:lpstr>Preferred Concept </vt:lpstr>
      <vt:lpstr>Preferred Concept </vt:lpstr>
      <vt:lpstr>Preferred Concept </vt:lpstr>
      <vt:lpstr>Preferred Concept </vt:lpstr>
      <vt:lpstr>Northern &amp; Southern Segments</vt:lpstr>
      <vt:lpstr>100’-105’ ROW Cross-Section</vt:lpstr>
      <vt:lpstr>85’ ROW Cross-Section</vt:lpstr>
      <vt:lpstr>Needs</vt:lpstr>
      <vt:lpstr>Next Steps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Hernandez, Matthew</dc:creator>
  <cp:lastModifiedBy>Sanders, Meg</cp:lastModifiedBy>
  <cp:revision>31</cp:revision>
  <dcterms:created xsi:type="dcterms:W3CDTF">2023-06-01T21:58:29Z</dcterms:created>
  <dcterms:modified xsi:type="dcterms:W3CDTF">2025-09-03T18:30:59Z</dcterms:modified>
</cp:coreProperties>
</file>